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62" r:id="rId5"/>
    <p:sldId id="347" r:id="rId6"/>
    <p:sldId id="290" r:id="rId7"/>
    <p:sldId id="348" r:id="rId8"/>
    <p:sldId id="341" r:id="rId9"/>
    <p:sldId id="365" r:id="rId10"/>
    <p:sldId id="339" r:id="rId11"/>
    <p:sldId id="349" r:id="rId12"/>
    <p:sldId id="372" r:id="rId13"/>
    <p:sldId id="360" r:id="rId14"/>
    <p:sldId id="363" r:id="rId15"/>
    <p:sldId id="364" r:id="rId16"/>
    <p:sldId id="367" r:id="rId17"/>
    <p:sldId id="369" r:id="rId18"/>
    <p:sldId id="368" r:id="rId19"/>
    <p:sldId id="3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84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71069028171106"/>
          <c:y val="0.12028102852532264"/>
          <c:w val="0.36736817044232234"/>
          <c:h val="0.853431022388018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6C-4F44-83A0-B8B28C41E2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6C-4F44-83A0-B8B28C41E2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6C-4F44-83A0-B8B28C41E2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6C-4F44-83A0-B8B28C41E2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Tabelle2!$H$11:$H$14</c:f>
              <c:strCache>
                <c:ptCount val="4"/>
                <c:pt idx="0">
                  <c:v>Verkehrstage zu Fuß/Fahrrad</c:v>
                </c:pt>
                <c:pt idx="1">
                  <c:v>Verkehrstage Dienstwagen</c:v>
                </c:pt>
                <c:pt idx="2">
                  <c:v>Verkehrstage MIV</c:v>
                </c:pt>
                <c:pt idx="3">
                  <c:v>Verkehrstage ÖPNV</c:v>
                </c:pt>
              </c:strCache>
            </c:strRef>
          </c:cat>
          <c:val>
            <c:numRef>
              <c:f>Tabelle2!$G$11:$G$14</c:f>
              <c:numCache>
                <c:formatCode>0%</c:formatCode>
                <c:ptCount val="4"/>
                <c:pt idx="0">
                  <c:v>0.1955507255641501</c:v>
                </c:pt>
                <c:pt idx="1">
                  <c:v>0.18858275266892541</c:v>
                </c:pt>
                <c:pt idx="2">
                  <c:v>0.56728249057086233</c:v>
                </c:pt>
                <c:pt idx="3">
                  <c:v>4.8584031196062138E-2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6C-4F44-83A0-B8B28C41E28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4943331607938559"/>
          <c:y val="0.16374802651185405"/>
          <c:w val="0.35056668392061435"/>
          <c:h val="0.65316367914971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2CDEC-B491-4E39-81B5-C51E6D89085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5349-CE05-4485-A9F1-16AAA62E28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5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90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39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3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31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37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1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2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66895-24F9-4342-9883-6FA37141C7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9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mailto:Matthias.Woerlen@zu.de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mailto:Matthias.Woerlen@zu.d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AE677-19E6-F96A-ADC0-AB77EC318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9BCC11-FA1B-50B2-D65A-490381408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C7B78E-A124-AE7F-BCCD-60F42266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430621-EB24-62DA-5006-7246EB80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33A684-C63A-BE70-49C8-0EAD2E36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1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65116-82ED-CD80-B0E3-D1961BBB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D8B3EC-60CD-23E5-662B-67C342051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244720-B28E-9586-1192-8981B694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B3976A-AC3C-FEAB-63F6-7CD64BBA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7DD24E-CDA9-3386-EA2D-9F94D8AA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93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E9C1D85-5BA3-A94A-155F-4C2847AF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9AADC3-44C7-3F05-B1A0-EE850C9D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125D83-D1C1-046F-3789-8B48D8404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24C53-9AA2-9A68-EC99-5F1EF3DB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246AB1-6CE9-3968-A9BB-66E3CD61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4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4C069A-7F93-4DE7-A7D6-F56ACC46DC3F}"/>
              </a:ext>
            </a:extLst>
          </p:cNvPr>
          <p:cNvSpPr/>
          <p:nvPr userDrawn="1"/>
        </p:nvSpPr>
        <p:spPr>
          <a:xfrm>
            <a:off x="166655" y="0"/>
            <a:ext cx="12025345" cy="476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A0652F8-C792-4CFD-A2BB-B4C017CFEF34}"/>
              </a:ext>
            </a:extLst>
          </p:cNvPr>
          <p:cNvSpPr/>
          <p:nvPr userDrawn="1"/>
        </p:nvSpPr>
        <p:spPr>
          <a:xfrm>
            <a:off x="-2621" y="-132"/>
            <a:ext cx="180000" cy="4766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6AC7D4-97FB-450F-B073-10AD9F6ED545}"/>
              </a:ext>
            </a:extLst>
          </p:cNvPr>
          <p:cNvSpPr txBox="1">
            <a:spLocks/>
          </p:cNvSpPr>
          <p:nvPr userDrawn="1"/>
        </p:nvSpPr>
        <p:spPr>
          <a:xfrm>
            <a:off x="10876816" y="6000066"/>
            <a:ext cx="926241" cy="5337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Folie </a:t>
            </a:r>
            <a:fld id="{74BCB8EA-08BD-4889-9EC9-DA92595378DB}" type="slidenum">
              <a:rPr lang="de-DE" sz="110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pPr/>
              <a:t>‹Nr.›</a:t>
            </a:fld>
            <a:endParaRPr lang="de-DE" sz="11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Gerade Verbindung 13">
            <a:extLst>
              <a:ext uri="{FF2B5EF4-FFF2-40B4-BE49-F238E27FC236}">
                <a16:creationId xmlns:a16="http://schemas.microsoft.com/office/drawing/2014/main" id="{EF4B86A5-1AFC-4AD2-82A1-6717257C1687}"/>
              </a:ext>
            </a:extLst>
          </p:cNvPr>
          <p:cNvCxnSpPr>
            <a:cxnSpLocks/>
          </p:cNvCxnSpPr>
          <p:nvPr userDrawn="1"/>
        </p:nvCxnSpPr>
        <p:spPr>
          <a:xfrm>
            <a:off x="0" y="636945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">
            <a:extLst>
              <a:ext uri="{FF2B5EF4-FFF2-40B4-BE49-F238E27FC236}">
                <a16:creationId xmlns:a16="http://schemas.microsoft.com/office/drawing/2014/main" id="{F6F5A7E1-B99E-40D0-866F-F61D1C03A7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34518" y="6430357"/>
            <a:ext cx="2663825" cy="2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altLang="en-US" sz="9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matthias.woerlen@zu.de</a:t>
            </a:r>
            <a:endParaRPr lang="de-DE" altLang="en-US" sz="900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D35C96E-F307-4327-A486-9B23207DBE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30429" y="6430722"/>
            <a:ext cx="224043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Matthias Wörlen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 das VENAMO-Team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C88F719E-8A5F-4825-B4A4-3E1BC10593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978" y="6429775"/>
            <a:ext cx="2977792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Zeppelin Universität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Lehrstuhl für Sozioökonomik</a:t>
            </a:r>
          </a:p>
        </p:txBody>
      </p:sp>
    </p:spTree>
    <p:extLst>
      <p:ext uri="{BB962C8B-B14F-4D97-AF65-F5344CB8AC3E}">
        <p14:creationId xmlns:p14="http://schemas.microsoft.com/office/powerpoint/2010/main" val="1225605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02">
          <p15:clr>
            <a:srgbClr val="FBAE40"/>
          </p15:clr>
        </p15:guide>
        <p15:guide id="3" pos="7374">
          <p15:clr>
            <a:srgbClr val="FBAE40"/>
          </p15:clr>
        </p15:guide>
        <p15:guide id="4" orient="horz" pos="40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75E2CF16-7365-45C0-B566-3227E81FF126}"/>
              </a:ext>
            </a:extLst>
          </p:cNvPr>
          <p:cNvCxnSpPr>
            <a:cxnSpLocks/>
          </p:cNvCxnSpPr>
          <p:nvPr userDrawn="1"/>
        </p:nvCxnSpPr>
        <p:spPr>
          <a:xfrm>
            <a:off x="0" y="636945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2">
            <a:extLst>
              <a:ext uri="{FF2B5EF4-FFF2-40B4-BE49-F238E27FC236}">
                <a16:creationId xmlns:a16="http://schemas.microsoft.com/office/drawing/2014/main" id="{4D85C6D6-91CB-4914-A975-8FC430AF59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4728" y="6407206"/>
            <a:ext cx="2977792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ZU/ Lehrstuhl für Sozioökonomik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ZIRIUS</a:t>
            </a:r>
          </a:p>
        </p:txBody>
      </p:sp>
      <p:sp>
        <p:nvSpPr>
          <p:cNvPr id="50" name="Textfeld 1">
            <a:extLst>
              <a:ext uri="{FF2B5EF4-FFF2-40B4-BE49-F238E27FC236}">
                <a16:creationId xmlns:a16="http://schemas.microsoft.com/office/drawing/2014/main" id="{0B9A9399-2ED9-4BA4-9B83-390CA4962F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6439" y="6374011"/>
            <a:ext cx="266382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de-DE" altLang="en-US" sz="9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matthias.woerlen@zu.de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de-DE" altLang="en-US" sz="9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rainer.kuhn@zirius.uni-stuttgart.de</a:t>
            </a:r>
            <a:endParaRPr lang="de-DE" altLang="en-US" sz="900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56E5C038-CDB9-4A32-A884-BF11D85503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9984" y="6411018"/>
            <a:ext cx="294769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Matthias Wörlen, Tobias Hallensleben, Anna Reiffer, Rainer Kuhn, Sarah Wist, Martin Kagerbauer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432795-91D0-408A-B02C-15D513FA28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0" y="680493"/>
            <a:ext cx="1787980" cy="4678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A67B66-CEA9-4C63-877B-3B748C9DB7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15" y="660656"/>
            <a:ext cx="1162324" cy="531388"/>
          </a:xfrm>
          <a:prstGeom prst="rect">
            <a:avLst/>
          </a:prstGeom>
        </p:spPr>
      </p:pic>
      <p:pic>
        <p:nvPicPr>
          <p:cNvPr id="13" name="Grafik 12" descr="Ein Bild, das Teller, Zeichnung enthält.&#10;&#10;Automatisch generierte Beschreibung">
            <a:extLst>
              <a:ext uri="{FF2B5EF4-FFF2-40B4-BE49-F238E27FC236}">
                <a16:creationId xmlns:a16="http://schemas.microsoft.com/office/drawing/2014/main" id="{31F13B96-68D8-48F7-AEB8-906F1BB6F1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34" y="596063"/>
            <a:ext cx="1876926" cy="5630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332C40B-E4B0-445D-A6F4-5F8DA91D7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8" b="26048"/>
          <a:stretch/>
        </p:blipFill>
        <p:spPr>
          <a:xfrm>
            <a:off x="9502456" y="671429"/>
            <a:ext cx="1638300" cy="4967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5CC32FA-F506-9122-0A54-476D7D47A04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1266" y="1196893"/>
            <a:ext cx="8094277" cy="39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FA12-2A82-834D-FF4B-C3F69135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B654F-1484-D5CB-8BCB-7A76AD830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81C4A5-F0EC-1D64-1727-9AD003F9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689190-8D31-49B9-44EB-A4482260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CF5D69-C459-91C2-9C0A-22398C5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75CAE-A07B-DD66-8C4F-BF12F895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AC414-3096-FFB4-5718-1B4C3844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D6159-444A-D278-B646-147AEE81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B5FECC-76A7-B25A-9B93-9C12C57E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DAACC-AF4E-1610-3567-4E600F4B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9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DFA42-9F1C-7F1D-0864-CA335D66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85695-497C-6CA7-0AB6-C35DA59DA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B77FC4-F538-56AB-1F8C-1A3B09849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6367D8-796A-7ABB-FA49-089C6227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E167C-7F7A-6A9B-6DF0-CAF25D76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965CB9-F15A-A1A0-546D-7F9012A6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24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E0503-7A96-F54E-667C-DC538018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D46E21-919F-09CC-C966-CB9B27BD1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8688CD-EC05-4A3C-72E6-BD1A8D756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1CE2EF-B8A1-39D0-0F8F-6DE4179A9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2CD9D0-EBF3-87E7-3337-9F685E33B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E69A331-FD24-DD87-682B-41CA21E8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3DC5C8-31E7-BB1F-B927-56D909D3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042B4D-A1B7-0241-484C-0F3C2099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1A266-4A3C-5775-8EEA-5CF2FDDF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31DF2C-8782-1406-F93D-15EF55E0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CBDE20-BFA3-5E98-4367-A80FF479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E41FD8-5531-906F-B259-C2C158DE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8294F6-A2BA-5858-DFD1-F7BE85F2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C4AF3C-0C73-5E66-9CB2-8B83EE92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7E368-5512-4257-865E-F0DB625D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0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51A59-402F-F794-9896-7834BAC2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6A497A-0591-D5C0-A358-C4ACFB8A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D3386-7D33-2D59-EF9A-347CD4BD1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F8D969-6C92-7843-C528-9CE880F8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894DAB-AE11-DDAB-51CE-30D2954C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68EF4A-C1B4-41F9-BC3C-FA60A27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36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E5849-7B2F-7784-A73C-20084C6E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0977E9-0BE4-C140-7FFD-D031473B3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D1E756-758B-7131-3C25-7B367BB68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B7D913-FE8D-1145-0B42-16481440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5830E-47F2-77E1-0692-71A1AEDA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14039C-8244-8624-6F7C-0436B822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8DD956F-3564-3D1E-B18E-398F3DD2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F19EB1-8434-A33C-0F7C-70B500712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8C76B6-943D-CED2-EF23-141BAD503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9CC7-C1E5-4B19-ABA1-9BB2A2D1113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93CA4A-7B57-9782-BA46-CDA065265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C93237-039D-5A0A-6B2B-B990542D8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7FBB-9E0E-41B7-BBBF-E82468DBF4E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ainer.kuhn@zirius.uni-stuttgart.de" TargetMode="External"/><Relationship Id="rId5" Type="http://schemas.openxmlformats.org/officeDocument/2006/relationships/hyperlink" Target="mailto:matthias.w&#246;rlen@zu.de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rainer.kuhn@zirius.uni-stuttgart.de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matthias.w&#246;rlen@zu.d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4503FD-FD53-7CCB-8823-5BA774D2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00871"/>
            <a:ext cx="1690990" cy="11828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EDEB90-7B97-AFAA-152B-1749B641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07" y="5100873"/>
            <a:ext cx="1761458" cy="11828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ED0DF0-9D47-D898-21D3-E6CFA77E7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55" y="5082540"/>
            <a:ext cx="1866178" cy="1216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DA4F1A-FB33-0CA5-3E26-0004128FA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908" y="5098872"/>
            <a:ext cx="1662014" cy="118282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07D45F-3688-AF63-2A75-245723537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465" y="5100873"/>
            <a:ext cx="1872070" cy="11828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101B9F-F170-57D6-C082-C351DD0E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922" y="5098872"/>
            <a:ext cx="1579133" cy="1182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13FA3D-1447-B615-9B4C-257CAAFCF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6055" y="5090849"/>
            <a:ext cx="2236470" cy="11908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BC13D1-8459-5B50-C0E4-314640705D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89" y="3127437"/>
            <a:ext cx="1715201" cy="12168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97943A0-2853-1178-E8D7-83905CD92DFD}"/>
              </a:ext>
            </a:extLst>
          </p:cNvPr>
          <p:cNvSpPr txBox="1"/>
          <p:nvPr/>
        </p:nvSpPr>
        <p:spPr>
          <a:xfrm>
            <a:off x="6033247" y="1809406"/>
            <a:ext cx="592567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Projektvorstellung BMBF-Projekt „</a:t>
            </a:r>
            <a:r>
              <a:rPr kumimoji="0" lang="de-DE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PendelLabor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House of Logistics and Mobility, Frankfurt a. M. am </a:t>
            </a:r>
            <a:r>
              <a:rPr kumimoji="0" lang="de-DE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31.10.2023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6B408E-34F4-CC27-0CD8-AF36177CD1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068" y="4146533"/>
            <a:ext cx="1160010" cy="7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53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F14E3C83-A792-45F4-A932-7405F1B6B303}"/>
              </a:ext>
            </a:extLst>
          </p:cNvPr>
          <p:cNvSpPr txBox="1"/>
          <p:nvPr/>
        </p:nvSpPr>
        <p:spPr>
          <a:xfrm>
            <a:off x="1105788" y="52599"/>
            <a:ext cx="9994606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Calibri" pitchFamily="34" charset="0"/>
                <a:cs typeface="Arial" pitchFamily="34" charset="0"/>
              </a:rPr>
              <a:t>B: Einfluss von HO auf das Verkehrsverhalten auf betriebliche Ebene – Wirkungen bei der Balluff GmbH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33281B9-B21F-6B63-744E-B003069D3072}"/>
              </a:ext>
            </a:extLst>
          </p:cNvPr>
          <p:cNvGrpSpPr/>
          <p:nvPr/>
        </p:nvGrpSpPr>
        <p:grpSpPr>
          <a:xfrm>
            <a:off x="483806" y="3727601"/>
            <a:ext cx="11222419" cy="2672188"/>
            <a:chOff x="483806" y="3451143"/>
            <a:chExt cx="11976284" cy="2672188"/>
          </a:xfrm>
          <a:solidFill>
            <a:schemeClr val="accent6">
              <a:lumMod val="40000"/>
              <a:lumOff val="60000"/>
            </a:schemeClr>
          </a:solidFill>
        </p:grpSpPr>
        <p:graphicFrame>
          <p:nvGraphicFramePr>
            <p:cNvPr id="3" name="Diagramm 2">
              <a:extLst>
                <a:ext uri="{FF2B5EF4-FFF2-40B4-BE49-F238E27FC236}">
                  <a16:creationId xmlns:a16="http://schemas.microsoft.com/office/drawing/2014/main" id="{4373CAA7-0309-8066-8F70-C5A4606080D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6864734"/>
                </p:ext>
              </p:extLst>
            </p:nvPr>
          </p:nvGraphicFramePr>
          <p:xfrm>
            <a:off x="3337661" y="3595739"/>
            <a:ext cx="8590556" cy="2527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BB73C8A-1E53-1609-3106-41B35E347913}"/>
                </a:ext>
              </a:extLst>
            </p:cNvPr>
            <p:cNvSpPr txBox="1"/>
            <p:nvPr/>
          </p:nvSpPr>
          <p:spPr>
            <a:xfrm>
              <a:off x="483806" y="3476852"/>
              <a:ext cx="5463457" cy="1990288"/>
            </a:xfrm>
            <a:prstGeom prst="rect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 eaLnBrk="0" fontAlgn="base" hangingPunct="0">
                <a:spcAft>
                  <a:spcPts val="1000"/>
                </a:spcAft>
                <a:buClr>
                  <a:srgbClr val="C00000"/>
                </a:buClr>
                <a:defRPr/>
              </a:pPr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sym typeface="Arial" pitchFamily="34" charset="0"/>
                </a:rPr>
                <a:t>Pendler-Mobilität der Balluff </a:t>
              </a:r>
              <a:r>
                <a:rPr lang="de-DE" b="1" dirty="0" err="1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sym typeface="Arial" pitchFamily="34" charset="0"/>
                </a:rPr>
                <a:t>Mitarbeiter:innen</a:t>
              </a:r>
              <a:endPara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Arial" pitchFamily="34" charset="0"/>
              </a:endParaRPr>
            </a:p>
            <a:p>
              <a:pPr algn="just" eaLnBrk="0" fontAlgn="base" hangingPunct="0">
                <a:spcAft>
                  <a:spcPts val="1000"/>
                </a:spcAft>
                <a:buClr>
                  <a:srgbClr val="C00000"/>
                </a:buClr>
                <a:defRPr/>
              </a:pPr>
              <a:r>
                <a:rPr lang="de-DE" dirty="0">
                  <a:latin typeface="Calibri" panose="020F0502020204030204"/>
                  <a:sym typeface="Arial" pitchFamily="34" charset="0"/>
                </a:rPr>
                <a:t>Strecke zur Arbeit (einfach) Ø</a:t>
              </a:r>
              <a:r>
                <a:rPr kumimoji="0" lang="de-DE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itchFamily="34" charset="0"/>
                </a:rPr>
                <a:t>: 21 km</a:t>
              </a:r>
            </a:p>
            <a:p>
              <a:pPr algn="just" eaLnBrk="0" fontAlgn="base" hangingPunct="0">
                <a:spcAft>
                  <a:spcPts val="1000"/>
                </a:spcAft>
                <a:buClr>
                  <a:srgbClr val="C00000"/>
                </a:buClr>
                <a:defRPr/>
              </a:pPr>
              <a:r>
                <a:rPr kumimoji="0" lang="de-DE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itchFamily="34" charset="0"/>
                </a:rPr>
                <a:t>Dauer des Arbeitsweges pro Tag Ø: 1:06h</a:t>
              </a:r>
            </a:p>
            <a:p>
              <a:pPr algn="just" eaLnBrk="0" fontAlgn="base" hangingPunct="0">
                <a:spcAft>
                  <a:spcPts val="1000"/>
                </a:spcAft>
                <a:buClr>
                  <a:srgbClr val="C00000"/>
                </a:buClr>
                <a:defRPr/>
              </a:pPr>
              <a:r>
                <a:rPr kumimoji="0" lang="de-DE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itchFamily="34" charset="0"/>
                </a:rPr>
                <a:t>Sehr schlechter ÖPNV-Anschluss, aber direkt an A8 </a:t>
              </a:r>
            </a:p>
            <a:p>
              <a:pPr algn="just" eaLnBrk="0" fontAlgn="base" hangingPunct="0">
                <a:spcAft>
                  <a:spcPts val="1000"/>
                </a:spcAft>
                <a:buClr>
                  <a:srgbClr val="C00000"/>
                </a:buClr>
                <a:defRPr/>
              </a:pPr>
              <a:r>
                <a:rPr kumimoji="0" lang="de-DE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itchFamily="34" charset="0"/>
                </a:rPr>
                <a:t>Hohe Dienstwagen-Quote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7BCCDD4-7774-C033-7E67-5EDB18DE0B60}"/>
                </a:ext>
              </a:extLst>
            </p:cNvPr>
            <p:cNvSpPr txBox="1"/>
            <p:nvPr/>
          </p:nvSpPr>
          <p:spPr>
            <a:xfrm>
              <a:off x="6355432" y="3451143"/>
              <a:ext cx="6104658" cy="369332"/>
            </a:xfrm>
            <a:prstGeom prst="rect">
              <a:avLst/>
            </a:prstGeom>
            <a:grpFill/>
            <a:ln w="12700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 eaLnBrk="0" fontAlgn="base" hangingPunct="0">
                <a:spcAft>
                  <a:spcPts val="1000"/>
                </a:spcAft>
                <a:buClr>
                  <a:srgbClr val="C00000"/>
                </a:buClr>
                <a:defRPr/>
              </a:pPr>
              <a:r>
                <a:rPr lang="de-DE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sym typeface="Arial" pitchFamily="34" charset="0"/>
                </a:rPr>
                <a:t>Modal-Split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AC2A7AB-8232-1D8E-DC1A-35E75B464047}"/>
              </a:ext>
            </a:extLst>
          </p:cNvPr>
          <p:cNvSpPr txBox="1"/>
          <p:nvPr/>
        </p:nvSpPr>
        <p:spPr>
          <a:xfrm>
            <a:off x="482676" y="769382"/>
            <a:ext cx="3780980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1.100 </a:t>
            </a:r>
            <a:r>
              <a:rPr lang="de-DE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Mitarbeiter:innen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den Standorten in der Region – zw. 950-1.000 MA an der Zentrale in Neuhausen (davon ca. </a:t>
            </a:r>
            <a:r>
              <a:rPr lang="de-DE" sz="1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Produktion)</a:t>
            </a:r>
          </a:p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Industrieunternehmen Sensortechnik – </a:t>
            </a:r>
            <a:r>
              <a:rPr lang="de-DE" sz="1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I4.0: V</a:t>
            </a:r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Produktion zu Entwicklung und software-seitige Betreuung</a:t>
            </a:r>
          </a:p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sz="1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Unternehmensfallstudie: COVID Maßnahmen als Teil der Modernisierung  - umfassende und niedrigschwellige Einführung von Home-Office (über Regelung zu „Mobiler Arbeit“)</a:t>
            </a:r>
            <a:endParaRPr lang="de-DE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7101E4-4F8C-FA81-B9DD-00395BFC78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7697250" y="1740468"/>
            <a:ext cx="2297557" cy="15289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543779-9D15-4024-FA62-372B1EF01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62" y="757624"/>
            <a:ext cx="1368813" cy="2315110"/>
          </a:xfrm>
          <a:prstGeom prst="rect">
            <a:avLst/>
          </a:prstGeom>
        </p:spPr>
      </p:pic>
      <p:pic>
        <p:nvPicPr>
          <p:cNvPr id="17" name="Grafik 16" descr="Ein Bild, das Schrift, Grafiken, Grafikdesign, weiß enthält.&#10;&#10;Automatisch generierte Beschreibung">
            <a:extLst>
              <a:ext uri="{FF2B5EF4-FFF2-40B4-BE49-F238E27FC236}">
                <a16:creationId xmlns:a16="http://schemas.microsoft.com/office/drawing/2014/main" id="{45A8C415-2BC9-ACF2-0E55-B25CC797E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92" y="733111"/>
            <a:ext cx="6089904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88D622-4A01-AB6C-FC8E-5DF26860D57C}"/>
              </a:ext>
            </a:extLst>
          </p:cNvPr>
          <p:cNvSpPr/>
          <p:nvPr/>
        </p:nvSpPr>
        <p:spPr>
          <a:xfrm>
            <a:off x="481329" y="581230"/>
            <a:ext cx="11229342" cy="1449583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E289F3-FBF1-BBC3-E28D-2E60413D16CB}"/>
              </a:ext>
            </a:extLst>
          </p:cNvPr>
          <p:cNvSpPr txBox="1"/>
          <p:nvPr/>
        </p:nvSpPr>
        <p:spPr>
          <a:xfrm>
            <a:off x="712259" y="703932"/>
            <a:ext cx="10808761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HO-Nutzung und HO-Potenzial: Starker Wandel -&gt; HO nach Covid-19 sehr intensiv praktiziert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Vor der Pandemie Ø: 0,7/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T.p.W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– nach der Pandemie Ø: 3,2 (bei 92% der Befragten ;N=370)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Tätigkeitsabhängig (nach Selbstauskunft) Ø: 4,3; Wunsch: 3,5(bei 92% der Befragten ;N=370)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499A18B-B22A-6DE2-8C88-4829F2A34481}"/>
              </a:ext>
            </a:extLst>
          </p:cNvPr>
          <p:cNvSpPr/>
          <p:nvPr/>
        </p:nvSpPr>
        <p:spPr>
          <a:xfrm>
            <a:off x="484869" y="2158394"/>
            <a:ext cx="11229342" cy="2123621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F3BCCD-5024-933B-319E-189410C1C634}"/>
              </a:ext>
            </a:extLst>
          </p:cNvPr>
          <p:cNvSpPr txBox="1"/>
          <p:nvPr/>
        </p:nvSpPr>
        <p:spPr>
          <a:xfrm>
            <a:off x="715799" y="2291727"/>
            <a:ext cx="10808761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Wirkungen des ortsflexiblen Arbeitens – auf Verkehr bei der Balluff GmbH: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Einsparungen pro Woche pro MA: ca. 2:37 h und 119 km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Hochrechung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für die Balluff GmbH 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p.W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.: ca. 2470 h und 118 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Tds.Km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- Dienstwagen: ca. 1000h und 45 Tsd. Km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65% der MA haben spürbare Einsparungen bei der allgemeinen KFZ-Nutzung durch weggefallenen Arbeitswege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Frei-werdende Zeit wird in allen Lebensbereichen investiert – Arbeit, Familie, Freunde, Hobbies etc.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495372-7C8B-9169-9FA0-6C5785F88B23}"/>
              </a:ext>
            </a:extLst>
          </p:cNvPr>
          <p:cNvSpPr txBox="1"/>
          <p:nvPr/>
        </p:nvSpPr>
        <p:spPr>
          <a:xfrm>
            <a:off x="1084523" y="38970"/>
            <a:ext cx="10005239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atin typeface="Calibri" pitchFamily="34" charset="0"/>
                <a:cs typeface="Arial" pitchFamily="34" charset="0"/>
              </a:rPr>
              <a:t>B: Einfluss von HO auf das Verkehrsverhalten auf betriebliche Ebene – Wirkungen bei der Balluff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6506526-EE49-4DED-0790-74ADCB27BC3E}"/>
              </a:ext>
            </a:extLst>
          </p:cNvPr>
          <p:cNvSpPr/>
          <p:nvPr/>
        </p:nvSpPr>
        <p:spPr>
          <a:xfrm>
            <a:off x="488407" y="4437303"/>
            <a:ext cx="11229342" cy="1716766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BC3B70-67B5-70FD-B3F0-D6BD506ADC81}"/>
              </a:ext>
            </a:extLst>
          </p:cNvPr>
          <p:cNvSpPr txBox="1"/>
          <p:nvPr/>
        </p:nvSpPr>
        <p:spPr>
          <a:xfrm>
            <a:off x="719337" y="4570635"/>
            <a:ext cx="10984256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Wirkungen des ortsflexiblen Arbeitens bei der Balluff GmbH  - darüber hinaus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Einsparungen an Arbeitsfläche – neue Möglichkeiten der Raumgestaltung + direkte Einsparungen 300 Tsd.€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Modernisierungsschub – New Work; Hybridisierung, 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Agilisierung</a:t>
            </a:r>
            <a:endParaRPr lang="de-DE" altLang="en-US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Employer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Branding + räumliche Erweiterung des Bewerbermarktes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DB49D1-DCF3-4F68-B9C0-80268D0B5DCB}"/>
              </a:ext>
            </a:extLst>
          </p:cNvPr>
          <p:cNvSpPr txBox="1"/>
          <p:nvPr/>
        </p:nvSpPr>
        <p:spPr>
          <a:xfrm>
            <a:off x="8697432" y="2291727"/>
            <a:ext cx="2823588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≠Einsparung im allgemeinen Verkehrsverhalten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90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BB73C8A-1E53-1609-3106-41B35E347913}"/>
              </a:ext>
            </a:extLst>
          </p:cNvPr>
          <p:cNvSpPr txBox="1"/>
          <p:nvPr/>
        </p:nvSpPr>
        <p:spPr>
          <a:xfrm>
            <a:off x="482676" y="2290416"/>
            <a:ext cx="5119552" cy="15850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Arial" pitchFamily="34" charset="0"/>
              </a:rPr>
              <a:t>Ergebnisse der MRS (bisher)</a:t>
            </a:r>
          </a:p>
          <a:p>
            <a:pPr marL="285750" indent="-285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Knapp die Hälfte kann im HO arbeiten</a:t>
            </a:r>
          </a:p>
          <a:p>
            <a:pPr marL="285750" indent="-285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itchFamily="34" charset="0"/>
              </a:rPr>
              <a:t>HO Nutzung: ca.20 % 1-3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itchFamily="34" charset="0"/>
              </a:rPr>
              <a:t>T.p.W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itchFamily="34" charset="0"/>
              </a:rPr>
              <a:t>.; ca. 17% 4-5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itchFamily="34" charset="0"/>
              </a:rPr>
              <a:t>T.p.W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  <a:sym typeface="Arial" pitchFamily="34" charset="0"/>
            </a:endParaRPr>
          </a:p>
          <a:p>
            <a:pPr marL="285750" indent="-285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HO fast immer ganztags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C2A7AB-8232-1D8E-DC1A-35E75B464047}"/>
              </a:ext>
            </a:extLst>
          </p:cNvPr>
          <p:cNvSpPr txBox="1"/>
          <p:nvPr/>
        </p:nvSpPr>
        <p:spPr>
          <a:xfrm>
            <a:off x="372140" y="706627"/>
            <a:ext cx="4221125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Repräsentative Mobilitätserhebung für die Region Stuttgart: Oktober – Dezember 2021:</a:t>
            </a:r>
          </a:p>
          <a:p>
            <a:pPr marL="615950" lvl="1" indent="-158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9.959 Personen aus 5.477 Haushalten</a:t>
            </a:r>
          </a:p>
          <a:p>
            <a:pPr marL="615950" lvl="1" indent="-158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sz="1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obilitätsverhalten: sowohl Merkmale auf Haushalts-  und Personenebene, als auch auf Wegeebene (1-tägiges Wegetagebuch)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2BFE03-8F44-C2C8-0B8F-B861093BC0F9}"/>
              </a:ext>
            </a:extLst>
          </p:cNvPr>
          <p:cNvSpPr txBox="1"/>
          <p:nvPr/>
        </p:nvSpPr>
        <p:spPr>
          <a:xfrm>
            <a:off x="3475122" y="51122"/>
            <a:ext cx="5264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B: Einfluss von HO auf das regionale Verkehrsverhalten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316CF1-FC6A-D859-8DA5-83AFE8919D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4714661" y="803732"/>
            <a:ext cx="1388431" cy="11820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C8F515-F1D4-F82E-4706-6E660AC55672}"/>
              </a:ext>
            </a:extLst>
          </p:cNvPr>
          <p:cNvSpPr txBox="1"/>
          <p:nvPr/>
        </p:nvSpPr>
        <p:spPr>
          <a:xfrm>
            <a:off x="491638" y="5186028"/>
            <a:ext cx="5119552" cy="105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Arial" pitchFamily="34" charset="0"/>
              </a:rPr>
              <a:t>Ergebnisse der MOP (bisher)</a:t>
            </a:r>
          </a:p>
          <a:p>
            <a:pPr marL="285750" indent="-285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HO-Nutzer sind mobiler – d.h. sie haben eine höhere allgemeine Verkehrsbeteiligung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74C215-50A4-2119-696D-C1DA2973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312" y="1484711"/>
            <a:ext cx="4791871" cy="47918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4DD4511-53B9-A11F-8B01-4DC0CBED775C}"/>
              </a:ext>
            </a:extLst>
          </p:cNvPr>
          <p:cNvSpPr txBox="1"/>
          <p:nvPr/>
        </p:nvSpPr>
        <p:spPr>
          <a:xfrm>
            <a:off x="7143274" y="1016377"/>
            <a:ext cx="610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Arial" pitchFamily="34" charset="0"/>
              </a:rPr>
              <a:t>MOP 2021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738CBC-F2B5-5045-6F21-609D8B3630C9}"/>
              </a:ext>
            </a:extLst>
          </p:cNvPr>
          <p:cNvSpPr txBox="1"/>
          <p:nvPr/>
        </p:nvSpPr>
        <p:spPr>
          <a:xfrm>
            <a:off x="386979" y="3992876"/>
            <a:ext cx="4110589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>
                  <a:lumMod val="75000"/>
                </a:schemeClr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sz="16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Daten des Deutschen Mobilitätspanels MOP</a:t>
            </a:r>
            <a:r>
              <a:rPr lang="de-DE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615950" lvl="1" indent="-158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sz="1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seit 2012 HO-Nutzung enthalten</a:t>
            </a:r>
          </a:p>
          <a:p>
            <a:pPr marL="615950" lvl="1" indent="-158750" algn="just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MOP (2021): 3.247Personen</a:t>
            </a:r>
            <a:r>
              <a:rPr lang="de-DE" sz="1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 1.840 Haushalten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44E052-DCE4-95CA-360C-5D3076719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039" y="3888408"/>
            <a:ext cx="949971" cy="12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BB73C8A-1E53-1609-3106-41B35E347913}"/>
              </a:ext>
            </a:extLst>
          </p:cNvPr>
          <p:cNvSpPr txBox="1"/>
          <p:nvPr/>
        </p:nvSpPr>
        <p:spPr>
          <a:xfrm>
            <a:off x="479425" y="758630"/>
            <a:ext cx="5932008" cy="2287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Arial" pitchFamily="34" charset="0"/>
              </a:rPr>
              <a:t>Ergebnisse Vergleich MOP 2018 – 2021:</a:t>
            </a:r>
          </a:p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Veränderung der Home-Office Häufigkeit verändert auch das Verkehrsverhalten: Mit mehr HO-Tagen nehmen die sonstigen Wege zu. Dieser Zuwachs übersteigt/egalisiert den Einspareffekt der weggefallenen Arbeitswege (Rebound).</a:t>
            </a:r>
          </a:p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Dieser Zunahme der sonstigen Wege ist v.a. bei Personen mit geringerer Entfernung zum Arbeitsplatz zu beobachten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2BFE03-8F44-C2C8-0B8F-B861093BC0F9}"/>
              </a:ext>
            </a:extLst>
          </p:cNvPr>
          <p:cNvSpPr txBox="1"/>
          <p:nvPr/>
        </p:nvSpPr>
        <p:spPr>
          <a:xfrm>
            <a:off x="3421960" y="51122"/>
            <a:ext cx="5360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C: Einfluss von HO auf das regionale Verkehrsverhalten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CC4A13-C8E8-1BF1-697F-5520DD08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93" y="530358"/>
            <a:ext cx="4192270" cy="299726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922FD72-CD79-E9F5-281B-0B5745044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623" y="4051706"/>
            <a:ext cx="6879044" cy="18167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31C10C0-4957-D18E-DC5A-41D8C63907E5}"/>
              </a:ext>
            </a:extLst>
          </p:cNvPr>
          <p:cNvSpPr txBox="1"/>
          <p:nvPr/>
        </p:nvSpPr>
        <p:spPr>
          <a:xfrm>
            <a:off x="479425" y="3913481"/>
            <a:ext cx="4687999" cy="17338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sym typeface="Arial" pitchFamily="34" charset="0"/>
              </a:rPr>
              <a:t>Ergebnisse MOP 2021:</a:t>
            </a:r>
          </a:p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Mit HO-Nutzung geht eine deutliche zeitliche Verlagerung der Verkehrsbeteiligung einher.</a:t>
            </a:r>
          </a:p>
          <a:p>
            <a:pPr algn="just" eaLnBrk="0" fontAlgn="base" hangingPunct="0">
              <a:spcAft>
                <a:spcPts val="1000"/>
              </a:spcAft>
              <a:buClr>
                <a:srgbClr val="C00000"/>
              </a:buClr>
              <a:defRPr/>
            </a:pPr>
            <a:r>
              <a:rPr lang="de-DE" dirty="0">
                <a:latin typeface="Calibri" panose="020F0502020204030204"/>
                <a:sym typeface="Arial" pitchFamily="34" charset="0"/>
              </a:rPr>
              <a:t>Es kommt zu einer Reduktion der Peak-Belastungen.</a:t>
            </a:r>
          </a:p>
        </p:txBody>
      </p:sp>
    </p:spTree>
    <p:extLst>
      <p:ext uri="{BB962C8B-B14F-4D97-AF65-F5344CB8AC3E}">
        <p14:creationId xmlns:p14="http://schemas.microsoft.com/office/powerpoint/2010/main" val="3602757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02BFE03-8F44-C2C8-0B8F-B861093BC0F9}"/>
              </a:ext>
            </a:extLst>
          </p:cNvPr>
          <p:cNvSpPr txBox="1"/>
          <p:nvPr/>
        </p:nvSpPr>
        <p:spPr>
          <a:xfrm>
            <a:off x="4495855" y="51122"/>
            <a:ext cx="3212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C: Allgemeine Wohlfahrtseffekte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984C8A-5FF3-9040-A347-2429AD099A7B}"/>
              </a:ext>
            </a:extLst>
          </p:cNvPr>
          <p:cNvSpPr/>
          <p:nvPr/>
        </p:nvSpPr>
        <p:spPr>
          <a:xfrm>
            <a:off x="481329" y="708826"/>
            <a:ext cx="11229342" cy="1707751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895ADD-C79E-DCE7-82C9-95877BECE3CE}"/>
              </a:ext>
            </a:extLst>
          </p:cNvPr>
          <p:cNvSpPr txBox="1"/>
          <p:nvPr/>
        </p:nvSpPr>
        <p:spPr>
          <a:xfrm>
            <a:off x="712259" y="831528"/>
            <a:ext cx="10808761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Für die Beschäftigten: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Höhere Autonomie über Zeit, Ort und Bedingungen des eigenen Arbeitens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Veränderung der Belastungsstruktur – für viele eine positive Veränderung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Einspareffekte ökologischer und ökonomischer Natur bzw. aufgewertete Mobilität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C1FE26-3302-B411-9A72-DD78602FFC00}"/>
              </a:ext>
            </a:extLst>
          </p:cNvPr>
          <p:cNvSpPr/>
          <p:nvPr/>
        </p:nvSpPr>
        <p:spPr>
          <a:xfrm>
            <a:off x="484869" y="3005761"/>
            <a:ext cx="11229342" cy="115599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B413912-43AA-5C01-BAF7-20E14965F569}"/>
              </a:ext>
            </a:extLst>
          </p:cNvPr>
          <p:cNvSpPr/>
          <p:nvPr/>
        </p:nvSpPr>
        <p:spPr>
          <a:xfrm>
            <a:off x="499042" y="4636079"/>
            <a:ext cx="11229342" cy="115599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90C071-811A-59EB-5EF4-5A5664D72F77}"/>
              </a:ext>
            </a:extLst>
          </p:cNvPr>
          <p:cNvSpPr txBox="1"/>
          <p:nvPr/>
        </p:nvSpPr>
        <p:spPr>
          <a:xfrm>
            <a:off x="729972" y="4758781"/>
            <a:ext cx="10808761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Für Gesellschaft inkl. Städte und Gemeinden:</a:t>
            </a:r>
          </a:p>
          <a:p>
            <a:pPr marL="158750" marR="0" lvl="0" indent="-158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AD47">
                  <a:lumMod val="75000"/>
                </a:srgbClr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Reduktion des Verkehrsaufkommens zu den Peak-Zeiten -&gt; Reduktion von Stau inkl. der damit einhergehenden Belastungen und Bedarfe </a:t>
            </a:r>
            <a:endParaRPr kumimoji="0" lang="de-DE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endParaRPr lang="de-DE" altLang="en-US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C191EF7-4BEB-952B-1884-77AFF7727AF2}"/>
              </a:ext>
            </a:extLst>
          </p:cNvPr>
          <p:cNvSpPr/>
          <p:nvPr/>
        </p:nvSpPr>
        <p:spPr>
          <a:xfrm>
            <a:off x="484869" y="2577000"/>
            <a:ext cx="11229342" cy="186424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EC95C2-C47F-A2BE-C6D8-51B891152694}"/>
              </a:ext>
            </a:extLst>
          </p:cNvPr>
          <p:cNvSpPr txBox="1"/>
          <p:nvPr/>
        </p:nvSpPr>
        <p:spPr>
          <a:xfrm>
            <a:off x="712259" y="2704949"/>
            <a:ext cx="10808761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Für Unternehmen: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Geringere Raumbedarfe – Möglichkeiten zum Modernisieren der Raumnutzung und der Arbeitsformen durch 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NewWork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/Hybride Arbeitsmodelle (hierzu: VENAMO-Reallabore)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Nachhaltigkeitseffekte und insb. geringen Ausstoß an Klimagase (v.a. bei Dienstwagen)</a:t>
            </a:r>
          </a:p>
        </p:txBody>
      </p:sp>
    </p:spTree>
    <p:extLst>
      <p:ext uri="{BB962C8B-B14F-4D97-AF65-F5344CB8AC3E}">
        <p14:creationId xmlns:p14="http://schemas.microsoft.com/office/powerpoint/2010/main" val="156841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ün, Screenshot, Farbigkeit, Kreis enthält.&#10;&#10;Automatisch generierte Beschreibung">
            <a:extLst>
              <a:ext uri="{FF2B5EF4-FFF2-40B4-BE49-F238E27FC236}">
                <a16:creationId xmlns:a16="http://schemas.microsoft.com/office/drawing/2014/main" id="{EB875EA8-363B-C151-19A4-05768178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488D622-4A01-AB6C-FC8E-5DF26860D57C}"/>
              </a:ext>
            </a:extLst>
          </p:cNvPr>
          <p:cNvSpPr/>
          <p:nvPr/>
        </p:nvSpPr>
        <p:spPr>
          <a:xfrm>
            <a:off x="481329" y="708825"/>
            <a:ext cx="11229342" cy="2515963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FAF4-8763-DB01-0C03-F37B2AD8A5E7}"/>
              </a:ext>
            </a:extLst>
          </p:cNvPr>
          <p:cNvSpPr txBox="1"/>
          <p:nvPr/>
        </p:nvSpPr>
        <p:spPr>
          <a:xfrm>
            <a:off x="3232297" y="36457"/>
            <a:ext cx="5741577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dirty="0">
                <a:latin typeface="Calibri" pitchFamily="34" charset="0"/>
                <a:cs typeface="Arial" pitchFamily="34" charset="0"/>
              </a:rPr>
              <a:t>C: Erkenntnisse von VENAMO - Zusammenfassung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E289F3-FBF1-BBC3-E28D-2E60413D16CB}"/>
              </a:ext>
            </a:extLst>
          </p:cNvPr>
          <p:cNvSpPr txBox="1"/>
          <p:nvPr/>
        </p:nvSpPr>
        <p:spPr>
          <a:xfrm>
            <a:off x="712259" y="831528"/>
            <a:ext cx="10808761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A: Zu Form und Verteilung des Potentials zum ortsflexiblen Arbeiten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Potential zu HO im Wesentlichen von 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Informationalität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der Tätigkeit abhängig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Digitalisierungsniveau, Führungsverständnis und Varianz der Tätigkeiten sind bei den Unternehmen entscheidend; Wohnverhältnisse und Fähigkeit zur Selbstorganisation auf Seiten der Beschäftigten relevant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Branchen mit hoher und niedriger Nutzung von HO-Potential unterscheiden sich neben 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Informatisierungs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-Niveau auch bzgl. Individualismus/Korporatismus, arbeitsgegenständlichem Primat und Flexibilisierungs-Tradition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499A18B-B22A-6DE2-8C88-4829F2A34481}"/>
              </a:ext>
            </a:extLst>
          </p:cNvPr>
          <p:cNvSpPr/>
          <p:nvPr/>
        </p:nvSpPr>
        <p:spPr>
          <a:xfrm>
            <a:off x="481329" y="3362665"/>
            <a:ext cx="11229342" cy="3172104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F3BCCD-5024-933B-319E-189410C1C634}"/>
              </a:ext>
            </a:extLst>
          </p:cNvPr>
          <p:cNvSpPr txBox="1"/>
          <p:nvPr/>
        </p:nvSpPr>
        <p:spPr>
          <a:xfrm>
            <a:off x="712259" y="3457002"/>
            <a:ext cx="1080876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B: Zu Wirkungen des ortsflexiblen Arbeitens – auf Verkehr und darüber hinaus: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Hohe Einsparpotential für Unternehmen (Raum, Zeit, Geld) – neue Möglichkeiten für Modernisierung (</a:t>
            </a:r>
            <a:r>
              <a:rPr lang="de-DE" altLang="en-US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NewWork</a:t>
            </a: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, Klimabilanz, Virtualisierung, etc.)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Aufgrund von Rebound-Effekt keine Verkehrsreduktion durch HO, aber Verlagerung Off-Peak.*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 geht mit einer Reihe zusätzlicher Wohlfahrteffekte einher. U.a.:</a:t>
            </a:r>
          </a:p>
          <a:p>
            <a:pPr marL="615950" lvl="1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Höhere Autonomie in der Arbeits- und Zeitgestaltung</a:t>
            </a:r>
          </a:p>
          <a:p>
            <a:pPr marL="615950" lvl="1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Mobilität für selbstgewählte Zwecke – höherer Nutzen mit Verkehrsverhalten verbunden</a:t>
            </a:r>
          </a:p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* </a:t>
            </a:r>
            <a:r>
              <a:rPr lang="de-DE" altLang="en-US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weitergehende Auswertungen folgen</a:t>
            </a:r>
          </a:p>
        </p:txBody>
      </p:sp>
    </p:spTree>
    <p:extLst>
      <p:ext uri="{BB962C8B-B14F-4D97-AF65-F5344CB8AC3E}">
        <p14:creationId xmlns:p14="http://schemas.microsoft.com/office/powerpoint/2010/main" val="273589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28C265F-EC5C-6331-46AD-9B17CE5C9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74" y="613154"/>
            <a:ext cx="6160008" cy="30266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AB6E4F-5C61-D55A-CA8F-D258EA38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67" y="5317665"/>
            <a:ext cx="10071465" cy="5974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3AE7451-B976-277A-8AF0-5DA8FA1F122E}"/>
              </a:ext>
            </a:extLst>
          </p:cNvPr>
          <p:cNvSpPr txBox="1"/>
          <p:nvPr/>
        </p:nvSpPr>
        <p:spPr>
          <a:xfrm>
            <a:off x="5422721" y="3688983"/>
            <a:ext cx="6283504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Tobias Hallensleben; </a:t>
            </a:r>
            <a:r>
              <a:rPr lang="de-DE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Matthias Wörlen: </a:t>
            </a:r>
            <a:r>
              <a:rPr lang="de-DE" sz="14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matthias.wörlen@zu.de</a:t>
            </a:r>
            <a:endParaRPr lang="de-DE" sz="1400" b="1" dirty="0">
              <a:solidFill>
                <a:srgbClr val="17365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Sarah-Kristina Wist; Dr. Rainer Kuhn: </a:t>
            </a:r>
            <a:r>
              <a:rPr lang="de-DE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rainer.kuhn@zirius.uni-stuttgart.de</a:t>
            </a:r>
            <a:endParaRPr lang="en-US" sz="14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Martin Kagerbauer; Anna Sophie Reiffer; Christian Klinkhardt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Michael Weinfurther; Philipp Bofinger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FD5CA5A-51BF-4C6E-ED67-7BC10902ADE7}"/>
              </a:ext>
            </a:extLst>
          </p:cNvPr>
          <p:cNvSpPr txBox="1"/>
          <p:nvPr/>
        </p:nvSpPr>
        <p:spPr>
          <a:xfrm>
            <a:off x="1218281" y="2186577"/>
            <a:ext cx="3290973" cy="1758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de-D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Herzlichen Dank für Ihre Aufmerksamkeit!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5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88D622-4A01-AB6C-FC8E-5DF26860D57C}"/>
              </a:ext>
            </a:extLst>
          </p:cNvPr>
          <p:cNvSpPr/>
          <p:nvPr/>
        </p:nvSpPr>
        <p:spPr>
          <a:xfrm>
            <a:off x="481329" y="1850059"/>
            <a:ext cx="11229342" cy="3579402"/>
          </a:xfrm>
          <a:prstGeom prst="rect">
            <a:avLst/>
          </a:prstGeom>
          <a:solidFill>
            <a:sysClr val="window" lastClr="FFFFFF">
              <a:lumMod val="85000"/>
              <a:alpha val="67000"/>
            </a:sys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FAF4-8763-DB01-0C03-F37B2AD8A5E7}"/>
              </a:ext>
            </a:extLst>
          </p:cNvPr>
          <p:cNvSpPr txBox="1"/>
          <p:nvPr/>
        </p:nvSpPr>
        <p:spPr>
          <a:xfrm>
            <a:off x="5025600" y="-25759"/>
            <a:ext cx="2130108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dirty="0">
                <a:latin typeface="Calibri" pitchFamily="34" charset="0"/>
                <a:cs typeface="Arial" pitchFamily="34" charset="0"/>
              </a:rPr>
              <a:t>Was ist VENAMO?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2FC239-B482-09E3-A4FC-9B87BF9E989B}"/>
              </a:ext>
            </a:extLst>
          </p:cNvPr>
          <p:cNvSpPr txBox="1"/>
          <p:nvPr/>
        </p:nvSpPr>
        <p:spPr>
          <a:xfrm>
            <a:off x="853596" y="2291188"/>
            <a:ext cx="4807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Potenzial zur Nutzung </a:t>
            </a:r>
            <a:r>
              <a:rPr lang="de-DE" sz="1600" dirty="0"/>
              <a:t>raum-zeitlich flexibler Arbeitsformen und nachhaltiger Mobilitätskonzepte</a:t>
            </a:r>
            <a:endParaRPr lang="en-US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E8920FB-8E0E-9BB8-208A-02DB86E5AFB0}"/>
              </a:ext>
            </a:extLst>
          </p:cNvPr>
          <p:cNvSpPr txBox="1"/>
          <p:nvPr/>
        </p:nvSpPr>
        <p:spPr>
          <a:xfrm>
            <a:off x="850348" y="4121316"/>
            <a:ext cx="480790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Messung der Verkehrsnachfrage </a:t>
            </a:r>
            <a:r>
              <a:rPr lang="de-DE" sz="1600" dirty="0"/>
              <a:t>in der Region Stuttgart: Wer unternimmt aus welchen Gründen welche Wege?</a:t>
            </a:r>
            <a:endParaRPr lang="en-US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5DFD67-B4DA-7F26-82DA-87540911773E}"/>
              </a:ext>
            </a:extLst>
          </p:cNvPr>
          <p:cNvSpPr txBox="1"/>
          <p:nvPr/>
        </p:nvSpPr>
        <p:spPr>
          <a:xfrm>
            <a:off x="850348" y="3056439"/>
            <a:ext cx="480790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de-DE" sz="1600" b="1" dirty="0"/>
              <a:t>Identifikation und Erprobung alternativer Formen </a:t>
            </a:r>
            <a:r>
              <a:rPr lang="de-DE" sz="1600" dirty="0"/>
              <a:t>der raum-zeitlichen Organisation von Arbeit und der arbeitsbezogenen Mobilität</a:t>
            </a:r>
            <a:endParaRPr lang="en-US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E4441D-03D0-4668-7A25-0FE485D3AD81}"/>
              </a:ext>
            </a:extLst>
          </p:cNvPr>
          <p:cNvSpPr txBox="1"/>
          <p:nvPr/>
        </p:nvSpPr>
        <p:spPr>
          <a:xfrm>
            <a:off x="6472963" y="2387210"/>
            <a:ext cx="207765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Szenarien des Verkehrsaufkommens </a:t>
            </a:r>
            <a:r>
              <a:rPr lang="de-DE" sz="1600" dirty="0"/>
              <a:t>bei höherer raus-zeitlicher Flexibilisierung und Nutzung anderer Mobilitätsformen (</a:t>
            </a:r>
            <a:r>
              <a:rPr lang="de-DE" sz="1600" dirty="0" err="1"/>
              <a:t>Entlastungspotential+sozio-öko</a:t>
            </a:r>
            <a:r>
              <a:rPr lang="de-DE" sz="1600" dirty="0"/>
              <a:t>. Bewertung)</a:t>
            </a:r>
            <a:endParaRPr lang="en-US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73C1F7-C714-D2C7-A58D-D373A381B9CC}"/>
              </a:ext>
            </a:extLst>
          </p:cNvPr>
          <p:cNvSpPr txBox="1"/>
          <p:nvPr/>
        </p:nvSpPr>
        <p:spPr>
          <a:xfrm>
            <a:off x="9260754" y="2468752"/>
            <a:ext cx="207765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Ableitung von Maßnahmen und Instrumente </a:t>
            </a:r>
            <a:r>
              <a:rPr lang="de-DE" sz="1600" dirty="0"/>
              <a:t>im Dialog mit Vertretern regionaler Unternehmen und des regionalen Verkehrsmanagements  </a:t>
            </a:r>
            <a:endParaRPr lang="en-US" sz="16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6FD978D-44BF-73D4-BCC9-5F6444FD2F01}"/>
              </a:ext>
            </a:extLst>
          </p:cNvPr>
          <p:cNvCxnSpPr/>
          <p:nvPr/>
        </p:nvCxnSpPr>
        <p:spPr>
          <a:xfrm>
            <a:off x="5658249" y="2774865"/>
            <a:ext cx="81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711E84C-55BB-5692-64CF-065BC5E352F3}"/>
              </a:ext>
            </a:extLst>
          </p:cNvPr>
          <p:cNvCxnSpPr/>
          <p:nvPr/>
        </p:nvCxnSpPr>
        <p:spPr>
          <a:xfrm>
            <a:off x="5645709" y="3460666"/>
            <a:ext cx="81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EBBC0E4-67AB-35E3-87CA-EC2501A0B91E}"/>
              </a:ext>
            </a:extLst>
          </p:cNvPr>
          <p:cNvCxnSpPr/>
          <p:nvPr/>
        </p:nvCxnSpPr>
        <p:spPr>
          <a:xfrm>
            <a:off x="5642032" y="4431810"/>
            <a:ext cx="814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04466E3-7B04-E2E8-A3C5-64B2FE2AD60F}"/>
              </a:ext>
            </a:extLst>
          </p:cNvPr>
          <p:cNvCxnSpPr>
            <a:cxnSpLocks/>
          </p:cNvCxnSpPr>
          <p:nvPr/>
        </p:nvCxnSpPr>
        <p:spPr>
          <a:xfrm>
            <a:off x="8563153" y="3469630"/>
            <a:ext cx="697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9601D61-62D2-ED11-0ACA-82682ED05E1A}"/>
              </a:ext>
            </a:extLst>
          </p:cNvPr>
          <p:cNvSpPr txBox="1"/>
          <p:nvPr/>
        </p:nvSpPr>
        <p:spPr>
          <a:xfrm>
            <a:off x="597036" y="756832"/>
            <a:ext cx="10998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Ziel: Verkehrsentlastungspotential durch raum-zeitlich flexibles Arbeiten bestimmen und gegebenenfalls Bedingungen seiner Nutzung erschließen</a:t>
            </a:r>
          </a:p>
        </p:txBody>
      </p:sp>
    </p:spTree>
    <p:extLst>
      <p:ext uri="{BB962C8B-B14F-4D97-AF65-F5344CB8AC3E}">
        <p14:creationId xmlns:p14="http://schemas.microsoft.com/office/powerpoint/2010/main" val="3181297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B8BF80E-9517-4433-BA68-2851AB8DA19E}"/>
              </a:ext>
            </a:extLst>
          </p:cNvPr>
          <p:cNvSpPr txBox="1"/>
          <p:nvPr/>
        </p:nvSpPr>
        <p:spPr>
          <a:xfrm>
            <a:off x="5100043" y="19375"/>
            <a:ext cx="1991885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dirty="0">
                <a:latin typeface="Calibri" pitchFamily="34" charset="0"/>
                <a:cs typeface="Arial" pitchFamily="34" charset="0"/>
              </a:rPr>
              <a:t>Projektverbund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E25143-8EEC-A52C-0080-6378A2F27A0C}"/>
              </a:ext>
            </a:extLst>
          </p:cNvPr>
          <p:cNvGrpSpPr/>
          <p:nvPr/>
        </p:nvGrpSpPr>
        <p:grpSpPr>
          <a:xfrm>
            <a:off x="340250" y="754905"/>
            <a:ext cx="11685173" cy="5337545"/>
            <a:chOff x="457207" y="1525663"/>
            <a:chExt cx="10495022" cy="4449057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EFAEBAA-C482-4561-94F6-CF9209C2682A}"/>
                </a:ext>
              </a:extLst>
            </p:cNvPr>
            <p:cNvSpPr txBox="1"/>
            <p:nvPr/>
          </p:nvSpPr>
          <p:spPr>
            <a:xfrm>
              <a:off x="2445497" y="1525663"/>
              <a:ext cx="8506732" cy="4256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Lehrstuhl für Sozioökonomik (Zeppelin Universität) </a:t>
              </a:r>
              <a:r>
                <a:rPr lang="de-DE" sz="19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Projektleitung:</a:t>
              </a:r>
              <a:r>
                <a:rPr lang="de-DE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>
                <a:lnSpc>
                  <a:spcPct val="115000"/>
                </a:lnSpc>
                <a:spcAft>
                  <a:spcPts val="1200"/>
                </a:spcAft>
              </a:pPr>
              <a:r>
                <a: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Prof. Dr. Dr. Manfred Moldaschl; Tobias Hallensleben; </a:t>
              </a:r>
              <a:r>
                <a:rPr lang="de-DE" sz="16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Matthias Wörlen: </a:t>
              </a:r>
              <a:r>
                <a:rPr lang="de-DE" sz="1600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matthias.wörlen@zu.de</a:t>
              </a:r>
              <a:endParaRPr lang="de-DE" sz="16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ZIRIUS - Zentrum für Interdisziplinäre Risiko- und Innovationsforschung (Universität Stuttgart)</a:t>
              </a:r>
              <a:endPara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200"/>
                </a:spcAft>
              </a:pPr>
              <a:r>
                <a: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Sarah-Kristina Wist; Dr. Rainer Kuhn: </a:t>
              </a:r>
              <a:r>
                <a:rPr lang="de-DE" sz="1600" u="sng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rainer.kuhn@zirius.uni-stuttgart.de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Karlsruher Instituts für Technologie (KIT) - Institut für Verkehrswesen (</a:t>
              </a:r>
              <a:r>
                <a:rPr lang="de-DE" sz="1900" b="1" dirty="0" err="1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IfV</a:t>
              </a: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1200"/>
                </a:spcAft>
              </a:pPr>
              <a:r>
                <a: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Dr. Martin Kagerbauer; Anna Sophie Reiffer; Christian Klinkhardt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Balluff GmbH</a:t>
              </a:r>
              <a:endPara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Michael Weinfurther; Philipp Bofinger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sz="1900" u="none" strike="noStrike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15000"/>
                </a:lnSpc>
              </a:pPr>
              <a:r>
                <a:rPr lang="de-DE" sz="1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Unterstützt durch: </a:t>
              </a:r>
            </a:p>
            <a:p>
              <a:pPr>
                <a:lnSpc>
                  <a:spcPct val="115000"/>
                </a:lnSpc>
              </a:pP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Wirtschaftsförderung Region Stuttgart GmbH (WRS): </a:t>
              </a:r>
              <a:r>
                <a:rPr lang="de-DE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Nachhaltige Mobilität, </a:t>
              </a:r>
              <a:r>
                <a: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Alexandra Bading</a:t>
              </a:r>
            </a:p>
            <a:p>
              <a:pPr>
                <a:lnSpc>
                  <a:spcPct val="115000"/>
                </a:lnSpc>
              </a:pPr>
              <a:endPara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de-DE" sz="1900" b="1" dirty="0">
                  <a:solidFill>
                    <a:srgbClr val="17365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Verband Region Stuttgart (VRS): </a:t>
              </a:r>
              <a:r>
                <a:rPr lang="de-DE" sz="1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Dr. Klaus </a:t>
              </a:r>
              <a:r>
                <a:rPr lang="de-DE" sz="16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Lönhard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C676108-4F68-4E13-8687-35C33BD96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798" y="1655674"/>
              <a:ext cx="1435403" cy="372323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E7A1614-38B6-4695-96FA-9B9A59EFE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160" y="2400472"/>
              <a:ext cx="1320950" cy="39457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8C4244B-1A74-493A-A18E-1974E62EB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899" y="3102763"/>
              <a:ext cx="874889" cy="40309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E984E68A-BC26-4F26-A837-E634FB4FC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633" y="3812679"/>
              <a:ext cx="1514607" cy="461701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ED38B8F-12DB-43AA-B7AD-B3CBE1B30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2491" y="4662858"/>
              <a:ext cx="840525" cy="460486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D1E5F52-D78B-46BC-891F-1315588D2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7" y="5199356"/>
              <a:ext cx="1625763" cy="775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03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ün, Screenshot, Farbigkeit, Kreis enthält.&#10;&#10;Automatisch generierte Beschreibung">
            <a:extLst>
              <a:ext uri="{FF2B5EF4-FFF2-40B4-BE49-F238E27FC236}">
                <a16:creationId xmlns:a16="http://schemas.microsoft.com/office/drawing/2014/main" id="{EB875EA8-363B-C151-19A4-05768178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488D622-4A01-AB6C-FC8E-5DF26860D57C}"/>
              </a:ext>
            </a:extLst>
          </p:cNvPr>
          <p:cNvSpPr/>
          <p:nvPr/>
        </p:nvSpPr>
        <p:spPr>
          <a:xfrm>
            <a:off x="481329" y="708826"/>
            <a:ext cx="11229342" cy="2140439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FAF4-8763-DB01-0C03-F37B2AD8A5E7}"/>
              </a:ext>
            </a:extLst>
          </p:cNvPr>
          <p:cNvSpPr txBox="1"/>
          <p:nvPr/>
        </p:nvSpPr>
        <p:spPr>
          <a:xfrm>
            <a:off x="3886200" y="4558"/>
            <a:ext cx="4440276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dirty="0">
                <a:latin typeface="Calibri" pitchFamily="34" charset="0"/>
                <a:cs typeface="Arial" pitchFamily="34" charset="0"/>
              </a:rPr>
              <a:t>Erkenntnisse von VENAMO - Gliederung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E289F3-FBF1-BBC3-E28D-2E60413D16CB}"/>
              </a:ext>
            </a:extLst>
          </p:cNvPr>
          <p:cNvSpPr txBox="1"/>
          <p:nvPr/>
        </p:nvSpPr>
        <p:spPr>
          <a:xfrm>
            <a:off x="712259" y="831528"/>
            <a:ext cx="10808761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A: Zu Form und Verteilung des Potentials zum ortsflexiblen Arbeiten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Form des Potenzials für Home-Office/ortsflexibles Arbeiten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Personale Bedingungen des HO-Potenzials und seiner Nutzung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Betriebliche Bedingungen des HO-Potenzials und seiner Nutzung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Home-Office in den Unternehmen der Region – nach Branchen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499A18B-B22A-6DE2-8C88-4829F2A34481}"/>
              </a:ext>
            </a:extLst>
          </p:cNvPr>
          <p:cNvSpPr/>
          <p:nvPr/>
        </p:nvSpPr>
        <p:spPr>
          <a:xfrm>
            <a:off x="484869" y="3005761"/>
            <a:ext cx="11229342" cy="186424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F3BCCD-5024-933B-319E-189410C1C634}"/>
              </a:ext>
            </a:extLst>
          </p:cNvPr>
          <p:cNvSpPr txBox="1"/>
          <p:nvPr/>
        </p:nvSpPr>
        <p:spPr>
          <a:xfrm>
            <a:off x="715799" y="3128463"/>
            <a:ext cx="10808761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B: Zu Wirkungen des ortsflexiblen Arbeitens – auf Verkehr und darüber hinaus: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Einfluss von HO auf das Verkehrsverhalten auf betriebliche Ebene – Wirkungen bei der Balluff GmbH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Einfluss von HO auf das regionale Verkehrsverhalten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Allgemeine Wohlfahrtseffekte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1A00991-AF9E-E9C9-9FBC-744B60B55470}"/>
              </a:ext>
            </a:extLst>
          </p:cNvPr>
          <p:cNvSpPr/>
          <p:nvPr/>
        </p:nvSpPr>
        <p:spPr>
          <a:xfrm>
            <a:off x="499042" y="5072016"/>
            <a:ext cx="11229342" cy="58450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07A990-FFFB-497C-9511-61596884A665}"/>
              </a:ext>
            </a:extLst>
          </p:cNvPr>
          <p:cNvSpPr txBox="1"/>
          <p:nvPr/>
        </p:nvSpPr>
        <p:spPr>
          <a:xfrm>
            <a:off x="729972" y="5194718"/>
            <a:ext cx="1080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C: Erkenntnisse von VENAMO - 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58610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F14E3C83-A792-45F4-A932-7405F1B6B303}"/>
              </a:ext>
            </a:extLst>
          </p:cNvPr>
          <p:cNvSpPr txBox="1"/>
          <p:nvPr/>
        </p:nvSpPr>
        <p:spPr>
          <a:xfrm>
            <a:off x="3051545" y="20010"/>
            <a:ext cx="6124349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A: Form des Potenzials für Home-Office/ortsflexibles Arbeiten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35ECADB-E682-AFE3-34A9-184F53850D4C}"/>
              </a:ext>
            </a:extLst>
          </p:cNvPr>
          <p:cNvGrpSpPr/>
          <p:nvPr/>
        </p:nvGrpSpPr>
        <p:grpSpPr>
          <a:xfrm>
            <a:off x="265814" y="661703"/>
            <a:ext cx="6799950" cy="5055364"/>
            <a:chOff x="486298" y="1559590"/>
            <a:chExt cx="6822914" cy="420704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B411238-C6F4-7441-266C-397BEBA0F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77" t="17277" r="56425" b="53755"/>
            <a:stretch/>
          </p:blipFill>
          <p:spPr>
            <a:xfrm rot="10800000" flipH="1">
              <a:off x="486298" y="1559590"/>
              <a:ext cx="4075066" cy="4207044"/>
            </a:xfrm>
            <a:prstGeom prst="rect">
              <a:avLst/>
            </a:prstGeom>
          </p:spPr>
        </p:pic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A93DBC84-65F7-416D-2115-5A982F300B2B}"/>
                </a:ext>
              </a:extLst>
            </p:cNvPr>
            <p:cNvCxnSpPr>
              <a:cxnSpLocks/>
            </p:cNvCxnSpPr>
            <p:nvPr/>
          </p:nvCxnSpPr>
          <p:spPr>
            <a:xfrm>
              <a:off x="1421051" y="3649482"/>
              <a:ext cx="27523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4680B97-7F01-F5F2-FDC3-34B5BB986053}"/>
                </a:ext>
              </a:extLst>
            </p:cNvPr>
            <p:cNvCxnSpPr>
              <a:cxnSpLocks/>
            </p:cNvCxnSpPr>
            <p:nvPr/>
          </p:nvCxnSpPr>
          <p:spPr>
            <a:xfrm>
              <a:off x="1464380" y="4864279"/>
              <a:ext cx="27089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5291C29-F65A-F803-A170-2E517756C34F}"/>
                </a:ext>
              </a:extLst>
            </p:cNvPr>
            <p:cNvSpPr txBox="1"/>
            <p:nvPr/>
          </p:nvSpPr>
          <p:spPr>
            <a:xfrm>
              <a:off x="4188798" y="3503617"/>
              <a:ext cx="25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Organisationale Bedingungen 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7BBE7FA-1617-0C16-BC34-0B1D66763055}"/>
                </a:ext>
              </a:extLst>
            </p:cNvPr>
            <p:cNvSpPr txBox="1"/>
            <p:nvPr/>
          </p:nvSpPr>
          <p:spPr>
            <a:xfrm>
              <a:off x="4220696" y="4651533"/>
              <a:ext cx="3088516" cy="43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Persönliche Wohn- /Haushaltssituation und persönliche Kompetenzen</a:t>
              </a:r>
            </a:p>
          </p:txBody>
        </p:sp>
        <p:cxnSp>
          <p:nvCxnSpPr>
            <p:cNvPr id="2" name="Gerader Verbinder 1">
              <a:extLst>
                <a:ext uri="{FF2B5EF4-FFF2-40B4-BE49-F238E27FC236}">
                  <a16:creationId xmlns:a16="http://schemas.microsoft.com/office/drawing/2014/main" id="{739340FB-1249-DCF1-3CED-C89C522EC032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424860" y="2368871"/>
              <a:ext cx="2763938" cy="2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C81ECCE-A181-D2B0-A499-2A3799665C13}"/>
                </a:ext>
              </a:extLst>
            </p:cNvPr>
            <p:cNvSpPr txBox="1"/>
            <p:nvPr/>
          </p:nvSpPr>
          <p:spPr>
            <a:xfrm>
              <a:off x="4188798" y="2217810"/>
              <a:ext cx="25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Potenzialkern: Tätigkeitsstruktur</a:t>
              </a: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5D017B04-3CF2-170D-D170-A94BF8E4D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453" y="3503617"/>
            <a:ext cx="4083158" cy="2667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B4BB531-181C-C00F-2FB0-BE3ED9832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915" y="877603"/>
            <a:ext cx="3926440" cy="226963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E8E99E-68DD-AD87-D48E-808898F747CD}"/>
              </a:ext>
            </a:extLst>
          </p:cNvPr>
          <p:cNvSpPr txBox="1"/>
          <p:nvPr/>
        </p:nvSpPr>
        <p:spPr>
          <a:xfrm>
            <a:off x="381000" y="5847834"/>
            <a:ext cx="679169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tabLst/>
              <a:defRPr/>
            </a:pPr>
            <a:r>
              <a:rPr kumimoji="0" lang="de-DE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Wichtig: Tätigkeitsvariablen &gt; Betriebsvariablen &gt; Personenvariablen</a:t>
            </a:r>
          </a:p>
        </p:txBody>
      </p:sp>
    </p:spTree>
    <p:extLst>
      <p:ext uri="{BB962C8B-B14F-4D97-AF65-F5344CB8AC3E}">
        <p14:creationId xmlns:p14="http://schemas.microsoft.com/office/powerpoint/2010/main" val="112128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CE0D207-5559-36C2-4C98-E017E27BA6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alphaModFix amt="2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837" y="443777"/>
            <a:ext cx="6376464" cy="5926841"/>
          </a:xfrm>
          <a:prstGeom prst="rect">
            <a:avLst/>
          </a:prstGeom>
          <a:effectLst>
            <a:outerShdw blurRad="660400" dist="50800" dir="5400000" algn="ctr" rotWithShape="0">
              <a:srgbClr val="000000">
                <a:alpha val="16000"/>
              </a:srgbClr>
            </a:outerShdw>
            <a:softEdge rad="31750"/>
          </a:effec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E4A68E3-B67E-2DDC-C850-819DC69565D9}"/>
              </a:ext>
            </a:extLst>
          </p:cNvPr>
          <p:cNvSpPr/>
          <p:nvPr/>
        </p:nvSpPr>
        <p:spPr>
          <a:xfrm>
            <a:off x="594399" y="748577"/>
            <a:ext cx="5678810" cy="4000617"/>
          </a:xfrm>
          <a:prstGeom prst="rect">
            <a:avLst/>
          </a:prstGeom>
          <a:solidFill>
            <a:sysClr val="window" lastClr="FFFFFF">
              <a:lumMod val="85000"/>
              <a:alpha val="67000"/>
            </a:sys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2010FD-D735-167F-AC05-EB820F516F70}"/>
              </a:ext>
            </a:extLst>
          </p:cNvPr>
          <p:cNvSpPr txBox="1"/>
          <p:nvPr/>
        </p:nvSpPr>
        <p:spPr>
          <a:xfrm>
            <a:off x="608536" y="780482"/>
            <a:ext cx="7379764" cy="394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HO-Potential unabhängig von Geschlecht, Alter und Familienform/-stand</a:t>
            </a:r>
          </a:p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Wohnverhältnisse wichtig</a:t>
            </a: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: insb. Anzahl der Zimmer/eigenes Arbeitszimmer -&gt; HO abhängig vom sozio-ökonomischen Status </a:t>
            </a:r>
            <a:endParaRPr lang="de-DE" altLang="en-US" sz="17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Arbeitsplatz-</a:t>
            </a:r>
            <a:r>
              <a:rPr kumimoji="0" lang="de-DE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Einr</a:t>
            </a:r>
            <a:r>
              <a:rPr lang="de-DE" altLang="en-US" sz="17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ichtung</a:t>
            </a:r>
            <a:r>
              <a:rPr lang="de-DE" altLang="en-US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 meist gegeben (privat vorhanden); leistungsfähiger Internet-Anschluss meist gegeben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tabLst/>
              <a:defRPr/>
            </a:pPr>
            <a:endParaRPr kumimoji="0" lang="de-DE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Mehrwert: zeitliche Flexibilität &gt; zeitliche Einspar-Effekte &gt; ökonomische Einspareffekte und mehr Ruhe beim Arbeiten</a:t>
            </a:r>
          </a:p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HO-Nutzung wesentlich abhängig von Länge des Arbeitsweges und der Fähigkeit zur Selbst-Organisation</a:t>
            </a:r>
          </a:p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lang="de-DE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HO-Motivation: stark abhängig vom Bedürfnis nach sozialer Einbettung am Arbeitsplatz (wichtige Belastungsvariable!)</a:t>
            </a: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CD28E5-1A6C-C854-7EF8-0C993B40D7DD}"/>
              </a:ext>
            </a:extLst>
          </p:cNvPr>
          <p:cNvGrpSpPr/>
          <p:nvPr/>
        </p:nvGrpSpPr>
        <p:grpSpPr>
          <a:xfrm>
            <a:off x="594399" y="4979223"/>
            <a:ext cx="11345964" cy="1379865"/>
            <a:chOff x="594399" y="4843022"/>
            <a:chExt cx="11345964" cy="1379865"/>
          </a:xfrm>
          <a:solidFill>
            <a:schemeClr val="accent6">
              <a:lumMod val="75000"/>
            </a:schemeClr>
          </a:solidFill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C7CFADA-5D83-D9ED-D0D3-EFE37FB88713}"/>
                </a:ext>
              </a:extLst>
            </p:cNvPr>
            <p:cNvSpPr txBox="1"/>
            <p:nvPr/>
          </p:nvSpPr>
          <p:spPr>
            <a:xfrm>
              <a:off x="3423684" y="4843022"/>
              <a:ext cx="8516679" cy="13798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40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&gt; Viele Mitarbeiter wollen aufgrund offensichtlicher Vorteile im Home-Office arbeiten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40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&gt; Ob nachhaltiges Arbeiten im HO möglich ist, hängt von einer Reihe z.T. privater Faktoren ab. Man braucht neue Formen der Kommunikation über Möglichkeiten, Bedingungen und Belastungen für HO.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BA79E10-B480-2882-E9D7-CC7E7E93577E}"/>
                </a:ext>
              </a:extLst>
            </p:cNvPr>
            <p:cNvSpPr txBox="1"/>
            <p:nvPr/>
          </p:nvSpPr>
          <p:spPr>
            <a:xfrm>
              <a:off x="594399" y="5143524"/>
              <a:ext cx="2691061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  <a:sym typeface="Arial" pitchFamily="34" charset="0"/>
                </a:rPr>
                <a:t>Herausforderung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endParaRPr lang="en-US" dirty="0"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0D931CBC-E30D-87D2-22B9-78E8CCA6BAE5}"/>
              </a:ext>
            </a:extLst>
          </p:cNvPr>
          <p:cNvSpPr txBox="1"/>
          <p:nvPr/>
        </p:nvSpPr>
        <p:spPr>
          <a:xfrm>
            <a:off x="2670175" y="69334"/>
            <a:ext cx="686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A: Personale Bedingungen des HO-Potenzials und seiner Nutzung</a:t>
            </a:r>
          </a:p>
        </p:txBody>
      </p:sp>
    </p:spTree>
    <p:extLst>
      <p:ext uri="{BB962C8B-B14F-4D97-AF65-F5344CB8AC3E}">
        <p14:creationId xmlns:p14="http://schemas.microsoft.com/office/powerpoint/2010/main" val="2918314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hrift, Design enthält.&#10;&#10;Automatisch generierte Beschreibung">
            <a:extLst>
              <a:ext uri="{FF2B5EF4-FFF2-40B4-BE49-F238E27FC236}">
                <a16:creationId xmlns:a16="http://schemas.microsoft.com/office/drawing/2014/main" id="{DE9DEBA0-B393-9D5A-BFE7-4AFD475CA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67"/>
                    </a14:imgEffect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63" y="608877"/>
            <a:ext cx="10593394" cy="559405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1270000"/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42010FD-D735-167F-AC05-EB820F516F70}"/>
              </a:ext>
            </a:extLst>
          </p:cNvPr>
          <p:cNvSpPr txBox="1"/>
          <p:nvPr/>
        </p:nvSpPr>
        <p:spPr>
          <a:xfrm>
            <a:off x="608536" y="780482"/>
            <a:ext cx="6376464" cy="3426579"/>
          </a:xfrm>
          <a:prstGeom prst="rect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HO bei </a:t>
            </a:r>
            <a:r>
              <a:rPr kumimoji="0" lang="de-DE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informatisierter</a:t>
            </a: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 Arbeit grundsätzlich möglich</a:t>
            </a:r>
          </a:p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Implementation HO z.T. aufwendig  - IT-Infrastruktur, Datenschutz, Arbeits- und Gesundheitsschutz, Kommunikationsformen, etc.</a:t>
            </a:r>
            <a:endParaRPr lang="de-DE" altLang="en-US" sz="170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Arial" pitchFamily="34" charset="0"/>
            </a:endParaRPr>
          </a:p>
          <a:p>
            <a:pPr marL="158750" marR="0" lvl="0" indent="-15875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„Alternierende Telearbeit“ </a:t>
            </a:r>
            <a:r>
              <a:rPr lang="de-DE" altLang="en-US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vs. </a:t>
            </a: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„mobiler Arbeit“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tabLst/>
              <a:defRPr/>
            </a:pPr>
            <a:r>
              <a:rPr lang="de-DE" altLang="en-US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-</a:t>
            </a:r>
            <a:r>
              <a:rPr kumimoji="0" lang="de-DE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&gt; diskursive Institutionalisierung vs. institutionelle Diskursivität</a:t>
            </a:r>
          </a:p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Problematisch: Gleichzeitigkeit von (1.) lokal gebundener Arbeit, (2.) alternierender Telearbeit und (3.) mobiler Arbeit</a:t>
            </a:r>
          </a:p>
          <a:p>
            <a:pPr marL="158750" marR="0" lvl="0" indent="-158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C00000"/>
              </a:buClr>
              <a:buSzTx/>
              <a:buFont typeface="Univers LT 55" pitchFamily="2" charset="0"/>
              <a:buChar char="|"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Arial" pitchFamily="34" charset="0"/>
              </a:rPr>
              <a:t>Werden Möglichkeiten zum ortsflexiblen Arbeiten ohne nachvollziehbare Gründe verweigert, hat dies häufig sehr demotivierende Wirkung.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4DD3B0-F87E-35F4-61DE-E9BE3393C1F6}"/>
              </a:ext>
            </a:extLst>
          </p:cNvPr>
          <p:cNvSpPr txBox="1"/>
          <p:nvPr/>
        </p:nvSpPr>
        <p:spPr>
          <a:xfrm>
            <a:off x="2838900" y="28975"/>
            <a:ext cx="6539013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A: Betriebliche Bedingungen des HO-Potenzials und seiner Nutzung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CD28E5-1A6C-C854-7EF8-0C993B40D7DD}"/>
              </a:ext>
            </a:extLst>
          </p:cNvPr>
          <p:cNvGrpSpPr/>
          <p:nvPr/>
        </p:nvGrpSpPr>
        <p:grpSpPr>
          <a:xfrm>
            <a:off x="608536" y="4932055"/>
            <a:ext cx="11345964" cy="825867"/>
            <a:chOff x="594399" y="4962768"/>
            <a:chExt cx="11345964" cy="825867"/>
          </a:xfrm>
          <a:solidFill>
            <a:schemeClr val="accent6">
              <a:lumMod val="75000"/>
            </a:schemeClr>
          </a:solidFill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C7CFADA-5D83-D9ED-D0D3-EFE37FB88713}"/>
                </a:ext>
              </a:extLst>
            </p:cNvPr>
            <p:cNvSpPr txBox="1"/>
            <p:nvPr/>
          </p:nvSpPr>
          <p:spPr>
            <a:xfrm>
              <a:off x="3423684" y="4962768"/>
              <a:ext cx="8516679" cy="82586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40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&gt; HO bei Informationsarbeit grundsätzlich </a:t>
              </a:r>
              <a:r>
                <a:rPr lang="de-DE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möglich, aber u.U.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aufwändig und konfliktreich.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40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&gt; Verzicht auf HO ist demotivierend und raubt strategische Chancen.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BA79E10-B480-2882-E9D7-CC7E7E93577E}"/>
                </a:ext>
              </a:extLst>
            </p:cNvPr>
            <p:cNvSpPr txBox="1"/>
            <p:nvPr/>
          </p:nvSpPr>
          <p:spPr>
            <a:xfrm>
              <a:off x="594399" y="5143524"/>
              <a:ext cx="2691061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  <a:sym typeface="Arial" pitchFamily="34" charset="0"/>
                </a:rPr>
                <a:t>Herausforderung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  <a:sym typeface="Arial" pitchFamily="34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66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54DD3B0-F87E-35F4-61DE-E9BE3393C1F6}"/>
              </a:ext>
            </a:extLst>
          </p:cNvPr>
          <p:cNvSpPr txBox="1"/>
          <p:nvPr/>
        </p:nvSpPr>
        <p:spPr>
          <a:xfrm>
            <a:off x="2902693" y="7709"/>
            <a:ext cx="6379528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A: Home-Office in den Unternehmen der Region – nach Branchen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DAC2E1-EB2B-1E68-554B-60C10DA768F3}"/>
              </a:ext>
            </a:extLst>
          </p:cNvPr>
          <p:cNvSpPr txBox="1"/>
          <p:nvPr/>
        </p:nvSpPr>
        <p:spPr>
          <a:xfrm>
            <a:off x="337531" y="666179"/>
            <a:ext cx="104986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In den 375 befragten Unternehmen werden 17% der Arbeitstage (40.147) im Home-Office verbracht - vor COVID-19 (7%)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D9DBDB-5B5A-0CE5-D0A7-952A797A7456}"/>
              </a:ext>
            </a:extLst>
          </p:cNvPr>
          <p:cNvSpPr txBox="1"/>
          <p:nvPr/>
        </p:nvSpPr>
        <p:spPr>
          <a:xfrm>
            <a:off x="8947877" y="5822489"/>
            <a:ext cx="2757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Auswertungen in Arbeit!</a:t>
            </a:r>
            <a:endParaRPr lang="en-US" b="1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1C5772BE-A8CC-DC79-4C2A-D2A33B813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78672"/>
              </p:ext>
            </p:extLst>
          </p:nvPr>
        </p:nvGraphicFramePr>
        <p:xfrm>
          <a:off x="6106884" y="1650303"/>
          <a:ext cx="5968575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373">
                  <a:extLst>
                    <a:ext uri="{9D8B030D-6E8A-4147-A177-3AD203B41FA5}">
                      <a16:colId xmlns:a16="http://schemas.microsoft.com/office/drawing/2014/main" val="1558841786"/>
                    </a:ext>
                  </a:extLst>
                </a:gridCol>
                <a:gridCol w="4194202">
                  <a:extLst>
                    <a:ext uri="{9D8B030D-6E8A-4147-A177-3AD203B41FA5}">
                      <a16:colId xmlns:a16="http://schemas.microsoft.com/office/drawing/2014/main" val="3150444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Typ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Eigenschaften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63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Pionier-Branchen, </a:t>
                      </a:r>
                      <a:r>
                        <a:rPr lang="de-DE" sz="1200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z.B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Arial" pitchFamily="34" charset="0"/>
                        </a:rPr>
                        <a:t> Software/IT, Medien/Verlage, Beratung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Information der primäre Arbeitsgegenstand;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hohes Maß an Individualisierung; wenig korporatistisch;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Mix aus traditioneller mobiler Arbeit und HO bereits verankert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/>
                        <a:t>überdurchschnittl</a:t>
                      </a:r>
                      <a:r>
                        <a:rPr lang="de-DE" sz="1200" dirty="0"/>
                        <a:t>. BV Mobile Arbeit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7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Covid-Nachzügler, z.B. Öffentliche Verwaltung (Industrie? Architektur/Design?)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Information ein wesentlicher Arbeitsgegenstand neben anderen;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korporatistisch;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Modelle für alternierende Telearbeit häufig bereits vorhanden; Mobile Arbeit eher nicht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Überdurchschnittl</a:t>
                      </a:r>
                      <a:r>
                        <a:rPr lang="en-US" sz="1200" dirty="0"/>
                        <a:t>. BV </a:t>
                      </a:r>
                      <a:r>
                        <a:rPr lang="en-US" sz="1200" dirty="0" err="1"/>
                        <a:t>Alternierende</a:t>
                      </a:r>
                      <a:r>
                        <a:rPr lang="en-US" sz="1200" dirty="0"/>
                        <a:t> Arbeit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5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Stolperer, z.B. Großhandel, Bau, Pers. DL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Information häufig nachrangiger Arbeitsgegenstand – Dominanz eines anderen fokalen Arbeitsgegenstand (Material, Kunde, Patient)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Eher korporatistisch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 err="1"/>
                        <a:t>Präsentistische</a:t>
                      </a:r>
                      <a:r>
                        <a:rPr lang="de-DE" sz="1200" dirty="0"/>
                        <a:t> Führung- und Arbeitskultur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Häufig keine BV zu ortsflexiblem Arbeiten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48132"/>
                  </a:ext>
                </a:extLst>
              </a:tr>
            </a:tbl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8EB52FF-252B-D8B4-3C2A-100F9EF5B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4401"/>
              </p:ext>
            </p:extLst>
          </p:nvPr>
        </p:nvGraphicFramePr>
        <p:xfrm>
          <a:off x="442119" y="1281798"/>
          <a:ext cx="5211763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12021" imgH="4686115" progId="Excel.Sheet.12">
                  <p:embed/>
                </p:oleObj>
              </mc:Choice>
              <mc:Fallback>
                <p:oleObj name="Worksheet" r:id="rId3" imgW="5212021" imgH="4686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119" y="1281798"/>
                        <a:ext cx="5211763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5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ün, Screenshot, Farbigkeit, Kreis enthält.&#10;&#10;Automatisch generierte Beschreibung">
            <a:extLst>
              <a:ext uri="{FF2B5EF4-FFF2-40B4-BE49-F238E27FC236}">
                <a16:creationId xmlns:a16="http://schemas.microsoft.com/office/drawing/2014/main" id="{EB875EA8-363B-C151-19A4-05768178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488D622-4A01-AB6C-FC8E-5DF26860D57C}"/>
              </a:ext>
            </a:extLst>
          </p:cNvPr>
          <p:cNvSpPr/>
          <p:nvPr/>
        </p:nvSpPr>
        <p:spPr>
          <a:xfrm>
            <a:off x="481329" y="708826"/>
            <a:ext cx="11229342" cy="2140439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53FAF4-8763-DB01-0C03-F37B2AD8A5E7}"/>
              </a:ext>
            </a:extLst>
          </p:cNvPr>
          <p:cNvSpPr txBox="1"/>
          <p:nvPr/>
        </p:nvSpPr>
        <p:spPr>
          <a:xfrm>
            <a:off x="3886200" y="4558"/>
            <a:ext cx="4440276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dirty="0">
                <a:latin typeface="Calibri" pitchFamily="34" charset="0"/>
                <a:cs typeface="Arial" pitchFamily="34" charset="0"/>
              </a:rPr>
              <a:t>Erkenntnisse von VENAMO - Gliederung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E289F3-FBF1-BBC3-E28D-2E60413D16CB}"/>
              </a:ext>
            </a:extLst>
          </p:cNvPr>
          <p:cNvSpPr txBox="1"/>
          <p:nvPr/>
        </p:nvSpPr>
        <p:spPr>
          <a:xfrm>
            <a:off x="712259" y="831528"/>
            <a:ext cx="10808761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A: Zu Form und Verteilung des Potentials zum ortsflexiblen Arbeiten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Form des Potenzials für Home-Office/ortsflexibles Arbeiten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Personale Bedingungen des HO-Potenzials und seiner Nutzung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Betriebliche Bedingungen des HO-Potenzials und seiner Nutzung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Home-Office in den Unternehmen der Region – nach Branchen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499A18B-B22A-6DE2-8C88-4829F2A34481}"/>
              </a:ext>
            </a:extLst>
          </p:cNvPr>
          <p:cNvSpPr/>
          <p:nvPr/>
        </p:nvSpPr>
        <p:spPr>
          <a:xfrm>
            <a:off x="484869" y="3005761"/>
            <a:ext cx="11229342" cy="1864247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F3BCCD-5024-933B-319E-189410C1C634}"/>
              </a:ext>
            </a:extLst>
          </p:cNvPr>
          <p:cNvSpPr txBox="1"/>
          <p:nvPr/>
        </p:nvSpPr>
        <p:spPr>
          <a:xfrm>
            <a:off x="715799" y="3128463"/>
            <a:ext cx="10808761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B: Zu Wirkungen des ortsflexiblen Arbeitens – auf Verkehr und darüber hinaus: 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Einfluss von HO auf das Verkehrsverhalten auf betriebliche Ebene – Wirkungen bei der Balluff GmbH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Einfluss von HO auf das regionale Verkehrsverhalten</a:t>
            </a:r>
          </a:p>
          <a:p>
            <a:pPr marL="158750" indent="-158750"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Univers LT 55" pitchFamily="2" charset="0"/>
              <a:buChar char="|"/>
              <a:defRPr/>
            </a:pPr>
            <a:r>
              <a:rPr lang="de-DE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Allgemeine Wohlfahrtseffekte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1A00991-AF9E-E9C9-9FBC-744B60B55470}"/>
              </a:ext>
            </a:extLst>
          </p:cNvPr>
          <p:cNvSpPr/>
          <p:nvPr/>
        </p:nvSpPr>
        <p:spPr>
          <a:xfrm>
            <a:off x="499042" y="5072016"/>
            <a:ext cx="11229342" cy="584505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 w="25400" cap="flat" cmpd="sng" algn="ctr">
            <a:noFill/>
            <a:prstDash val="solid"/>
          </a:ln>
          <a:effectLst>
            <a:glow rad="127000">
              <a:srgbClr val="800000">
                <a:alpha val="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endParaRPr lang="de-DE" sz="1400" kern="0">
              <a:solidFill>
                <a:prstClr val="black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507A990-FFFB-497C-9511-61596884A665}"/>
              </a:ext>
            </a:extLst>
          </p:cNvPr>
          <p:cNvSpPr txBox="1"/>
          <p:nvPr/>
        </p:nvSpPr>
        <p:spPr>
          <a:xfrm>
            <a:off x="729972" y="5194718"/>
            <a:ext cx="1080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Arial" pitchFamily="34" charset="0"/>
              </a:rPr>
              <a:t>C: Erkenntnisse von VENAMO - 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296340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0">
        <p159:morph option="byObject"/>
      </p:transition>
    </mc:Choice>
    <mc:Fallback xmlns=""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ca0103-f3de-4dca-bef4-15a7f7017562" xsi:nil="true"/>
    <lcf76f155ced4ddcb4097134ff3c332f xmlns="4c5f5028-e12d-40ad-8d4d-cf312be51b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2F49A5FE3FBC4EBCCF979B826D65A6" ma:contentTypeVersion="14" ma:contentTypeDescription="Ein neues Dokument erstellen." ma:contentTypeScope="" ma:versionID="80d5a1335d46c15c20c81eaf0b9f8a20">
  <xsd:schema xmlns:xsd="http://www.w3.org/2001/XMLSchema" xmlns:xs="http://www.w3.org/2001/XMLSchema" xmlns:p="http://schemas.microsoft.com/office/2006/metadata/properties" xmlns:ns2="4c5f5028-e12d-40ad-8d4d-cf312be51ba8" xmlns:ns3="89ca0103-f3de-4dca-bef4-15a7f7017562" targetNamespace="http://schemas.microsoft.com/office/2006/metadata/properties" ma:root="true" ma:fieldsID="ef30cda9cf30e49c4c1e42e53deee67c" ns2:_="" ns3:_="">
    <xsd:import namespace="4c5f5028-e12d-40ad-8d4d-cf312be51ba8"/>
    <xsd:import namespace="89ca0103-f3de-4dca-bef4-15a7f70175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f5028-e12d-40ad-8d4d-cf312be51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2b00717-91c9-47c1-bdb9-f959cf8d19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a0103-f3de-4dca-bef4-15a7f70175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bbf266-9555-46db-bc83-c7eb4069365f}" ma:internalName="TaxCatchAll" ma:showField="CatchAllData" ma:web="89ca0103-f3de-4dca-bef4-15a7f70175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274861-19FE-46E7-AF78-0E97700DDE99}">
  <ds:schemaRefs>
    <ds:schemaRef ds:uri="http://schemas.microsoft.com/office/2006/metadata/properties"/>
    <ds:schemaRef ds:uri="http://schemas.microsoft.com/office/infopath/2007/PartnerControls"/>
    <ds:schemaRef ds:uri="89ca0103-f3de-4dca-bef4-15a7f7017562"/>
    <ds:schemaRef ds:uri="4c5f5028-e12d-40ad-8d4d-cf312be51ba8"/>
  </ds:schemaRefs>
</ds:datastoreItem>
</file>

<file path=customXml/itemProps2.xml><?xml version="1.0" encoding="utf-8"?>
<ds:datastoreItem xmlns:ds="http://schemas.openxmlformats.org/officeDocument/2006/customXml" ds:itemID="{D7AB3DA8-E407-49A2-8720-B9FC6DD9D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f5028-e12d-40ad-8d4d-cf312be51ba8"/>
    <ds:schemaRef ds:uri="89ca0103-f3de-4dca-bef4-15a7f7017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C5ED94-0800-4777-80A0-EF9F14DC31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Microsoft Office PowerPoint</Application>
  <PresentationFormat>Breitbild</PresentationFormat>
  <Paragraphs>172</Paragraphs>
  <Slides>16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Univers LT 55</vt:lpstr>
      <vt:lpstr>Wingdings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Wörlen, Matthias</dc:creator>
  <cp:lastModifiedBy>Wörlen, Matthias</cp:lastModifiedBy>
  <cp:revision>17</cp:revision>
  <dcterms:created xsi:type="dcterms:W3CDTF">2023-10-26T09:08:32Z</dcterms:created>
  <dcterms:modified xsi:type="dcterms:W3CDTF">2023-11-02T14:52:55Z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0x010100902F49A5FE3FBC4EBCCF979B826D65A6</vt:lpwstr>
  </property>
  <property fmtid="{D5CDD505-2E9C-101B-9397-08002B2CF9AE}" pid="3" name="MediaServiceImageTags">
    <vt:lpwstr/>
  </property>
</Properties>
</file>